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2.png>
</file>

<file path=ppt/media/image3.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9" name="Shape 169"/>
          <p:cNvSpPr/>
          <p:nvPr>
            <p:ph type="sldImg"/>
          </p:nvPr>
        </p:nvSpPr>
        <p:spPr>
          <a:xfrm>
            <a:off x="1143000" y="685800"/>
            <a:ext cx="4572000" cy="3429000"/>
          </a:xfrm>
          <a:prstGeom prst="rect">
            <a:avLst/>
          </a:prstGeom>
        </p:spPr>
        <p:txBody>
          <a:bodyPr/>
          <a:lstStyle/>
          <a:p>
            <a:pPr/>
          </a:p>
        </p:txBody>
      </p:sp>
      <p:sp>
        <p:nvSpPr>
          <p:cNvPr id="170" name="Shape 1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eur et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Auteur et date</a:t>
            </a:r>
          </a:p>
        </p:txBody>
      </p:sp>
      <p:sp>
        <p:nvSpPr>
          <p:cNvPr id="12" name="Titre de la présentation"/>
          <p:cNvSpPr txBox="1"/>
          <p:nvPr>
            <p:ph type="title" hasCustomPrompt="1"/>
          </p:nvPr>
        </p:nvSpPr>
        <p:spPr>
          <a:xfrm>
            <a:off x="1206496" y="2574991"/>
            <a:ext cx="21971004" cy="4648201"/>
          </a:xfrm>
          <a:prstGeom prst="rect">
            <a:avLst/>
          </a:prstGeom>
        </p:spPr>
        <p:txBody>
          <a:bodyPr anchor="b"/>
          <a:lstStyle>
            <a:lvl1pPr>
              <a:defRPr spc="-232" sz="11600"/>
            </a:lvl1pPr>
          </a:lstStyle>
          <a:p>
            <a:pPr/>
            <a:r>
              <a:t>Titre de la présentation</a:t>
            </a:r>
          </a:p>
        </p:txBody>
      </p:sp>
      <p:sp>
        <p:nvSpPr>
          <p:cNvPr id="13" name="Texte niveau 1…"/>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Sous-titre de la présentation</a:t>
            </a:r>
          </a:p>
          <a:p>
            <a:pPr lvl="1"/>
            <a:r>
              <a:t/>
            </a:r>
          </a:p>
          <a:p>
            <a:pPr lvl="2"/>
            <a:r>
              <a:t/>
            </a:r>
          </a:p>
          <a:p>
            <a:pPr lvl="3"/>
            <a:r>
              <a:t/>
            </a:r>
          </a:p>
          <a:p>
            <a:pPr lvl="4"/>
            <a:r>
              <a:t/>
            </a:r>
          </a:p>
        </p:txBody>
      </p:sp>
      <p:sp>
        <p:nvSpPr>
          <p:cNvPr id="14" name="Rectangle"/>
          <p:cNvSpPr/>
          <p:nvPr/>
        </p:nvSpPr>
        <p:spPr>
          <a:xfrm>
            <a:off x="562570" y="711200"/>
            <a:ext cx="23258860" cy="11973322"/>
          </a:xfrm>
          <a:prstGeom prst="rect">
            <a:avLst/>
          </a:prstGeom>
          <a:ln w="25400">
            <a:solidFill>
              <a:srgbClr val="FFFFFF"/>
            </a:solidFill>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p>
        </p:txBody>
      </p:sp>
      <p:sp>
        <p:nvSpPr>
          <p:cNvPr id="1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seulement">
    <p:spTree>
      <p:nvGrpSpPr>
        <p:cNvPr id="1" name=""/>
        <p:cNvGrpSpPr/>
        <p:nvPr/>
      </p:nvGrpSpPr>
      <p:grpSpPr>
        <a:xfrm>
          <a:off x="0" y="0"/>
          <a:ext cx="0" cy="0"/>
          <a:chOff x="0" y="0"/>
          <a:chExt cx="0" cy="0"/>
        </a:xfrm>
      </p:grpSpPr>
      <p:sp>
        <p:nvSpPr>
          <p:cNvPr id="100" name="Titre de diapositive"/>
          <p:cNvSpPr txBox="1"/>
          <p:nvPr>
            <p:ph type="title" hasCustomPrompt="1"/>
          </p:nvPr>
        </p:nvSpPr>
        <p:spPr>
          <a:xfrm>
            <a:off x="1206500" y="1079500"/>
            <a:ext cx="21971000" cy="1434949"/>
          </a:xfrm>
          <a:prstGeom prst="rect">
            <a:avLst/>
          </a:prstGeom>
        </p:spPr>
        <p:txBody>
          <a:bodyPr/>
          <a:lstStyle/>
          <a:p>
            <a:pPr/>
            <a:r>
              <a:t>Titre de diapositive</a:t>
            </a:r>
          </a:p>
        </p:txBody>
      </p:sp>
      <p:sp>
        <p:nvSpPr>
          <p:cNvPr id="101" name="Sous-titre de diapositiv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diapositive</a:t>
            </a:r>
          </a:p>
        </p:txBody>
      </p:sp>
      <p:sp>
        <p:nvSpPr>
          <p:cNvPr id="10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rdre du jour">
    <p:spTree>
      <p:nvGrpSpPr>
        <p:cNvPr id="1" name=""/>
        <p:cNvGrpSpPr/>
        <p:nvPr/>
      </p:nvGrpSpPr>
      <p:grpSpPr>
        <a:xfrm>
          <a:off x="0" y="0"/>
          <a:ext cx="0" cy="0"/>
          <a:chOff x="0" y="0"/>
          <a:chExt cx="0" cy="0"/>
        </a:xfrm>
      </p:grpSpPr>
      <p:sp>
        <p:nvSpPr>
          <p:cNvPr id="109" name="Titre de l’ordre du jour"/>
          <p:cNvSpPr txBox="1"/>
          <p:nvPr>
            <p:ph type="title" hasCustomPrompt="1"/>
          </p:nvPr>
        </p:nvSpPr>
        <p:spPr>
          <a:xfrm>
            <a:off x="1206500" y="1079500"/>
            <a:ext cx="21971000" cy="1435100"/>
          </a:xfrm>
          <a:prstGeom prst="rect">
            <a:avLst/>
          </a:prstGeom>
        </p:spPr>
        <p:txBody>
          <a:bodyPr/>
          <a:lstStyle/>
          <a:p>
            <a:pPr/>
            <a:r>
              <a:t>Titre de l’ordre du jour</a:t>
            </a:r>
          </a:p>
        </p:txBody>
      </p:sp>
      <p:sp>
        <p:nvSpPr>
          <p:cNvPr id="110" name="Sous-titre de l’ordre du jour"/>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l’ordre du jour</a:t>
            </a:r>
          </a:p>
        </p:txBody>
      </p:sp>
      <p:sp>
        <p:nvSpPr>
          <p:cNvPr id="111" name="Texte niveau 1…"/>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Rubriques de l’ordre du jour</a:t>
            </a:r>
          </a:p>
          <a:p>
            <a:pPr lvl="1"/>
            <a:r>
              <a:t/>
            </a:r>
          </a:p>
          <a:p>
            <a:pPr lvl="2"/>
            <a:r>
              <a:t/>
            </a:r>
          </a:p>
          <a:p>
            <a:pPr lvl="3"/>
            <a:r>
              <a:t/>
            </a:r>
          </a:p>
          <a:p>
            <a:pPr lvl="4"/>
            <a:r>
              <a:t/>
            </a:r>
          </a:p>
        </p:txBody>
      </p:sp>
      <p:sp>
        <p:nvSpPr>
          <p:cNvPr id="11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éclaration">
    <p:spTree>
      <p:nvGrpSpPr>
        <p:cNvPr id="1" name=""/>
        <p:cNvGrpSpPr/>
        <p:nvPr/>
      </p:nvGrpSpPr>
      <p:grpSpPr>
        <a:xfrm>
          <a:off x="0" y="0"/>
          <a:ext cx="0" cy="0"/>
          <a:chOff x="0" y="0"/>
          <a:chExt cx="0" cy="0"/>
        </a:xfrm>
      </p:grpSpPr>
      <p:sp>
        <p:nvSpPr>
          <p:cNvPr id="119" name="Texte niveau 1…"/>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Déclaration</a:t>
            </a:r>
          </a:p>
          <a:p>
            <a:pPr lvl="1"/>
            <a:r>
              <a:t/>
            </a:r>
          </a:p>
          <a:p>
            <a:pPr lvl="2"/>
            <a:r>
              <a:t/>
            </a:r>
          </a:p>
          <a:p>
            <a:pPr lvl="3"/>
            <a:r>
              <a:t/>
            </a:r>
          </a:p>
          <a:p>
            <a:pPr lvl="4"/>
            <a:r>
              <a:t/>
            </a:r>
          </a:p>
        </p:txBody>
      </p:sp>
      <p:sp>
        <p:nvSpPr>
          <p:cNvPr id="120"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ait important">
    <p:spTree>
      <p:nvGrpSpPr>
        <p:cNvPr id="1" name=""/>
        <p:cNvGrpSpPr/>
        <p:nvPr/>
      </p:nvGrpSpPr>
      <p:grpSpPr>
        <a:xfrm>
          <a:off x="0" y="0"/>
          <a:ext cx="0" cy="0"/>
          <a:chOff x="0" y="0"/>
          <a:chExt cx="0" cy="0"/>
        </a:xfrm>
      </p:grpSpPr>
      <p:sp>
        <p:nvSpPr>
          <p:cNvPr id="127" name="Texte niveau 1…"/>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100 %</a:t>
            </a:r>
          </a:p>
          <a:p>
            <a:pPr lvl="1"/>
            <a:r>
              <a:t/>
            </a:r>
          </a:p>
          <a:p>
            <a:pPr lvl="2"/>
            <a:r>
              <a:t/>
            </a:r>
          </a:p>
          <a:p>
            <a:pPr lvl="3"/>
            <a:r>
              <a:t/>
            </a:r>
          </a:p>
          <a:p>
            <a:pPr lvl="4"/>
            <a:r>
              <a:t/>
            </a:r>
          </a:p>
        </p:txBody>
      </p:sp>
      <p:sp>
        <p:nvSpPr>
          <p:cNvPr id="128" name="Données clés"/>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Données clés</a:t>
            </a:r>
          </a:p>
        </p:txBody>
      </p:sp>
      <p:sp>
        <p:nvSpPr>
          <p:cNvPr id="12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tion">
    <p:spTree>
      <p:nvGrpSpPr>
        <p:cNvPr id="1" name=""/>
        <p:cNvGrpSpPr/>
        <p:nvPr/>
      </p:nvGrpSpPr>
      <p:grpSpPr>
        <a:xfrm>
          <a:off x="0" y="0"/>
          <a:ext cx="0" cy="0"/>
          <a:chOff x="0" y="0"/>
          <a:chExt cx="0" cy="0"/>
        </a:xfrm>
      </p:grpSpPr>
      <p:sp>
        <p:nvSpPr>
          <p:cNvPr id="136"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7" name="Texte niveau 1…"/>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 Citation notable »</a:t>
            </a:r>
          </a:p>
          <a:p>
            <a:pPr lvl="1"/>
            <a:r>
              <a:t/>
            </a:r>
          </a:p>
          <a:p>
            <a:pPr lvl="2"/>
            <a:r>
              <a:t/>
            </a:r>
          </a:p>
          <a:p>
            <a:pPr lvl="3"/>
            <a:r>
              <a:t/>
            </a:r>
          </a:p>
          <a:p>
            <a:pPr lvl="4"/>
            <a:r>
              <a:t/>
            </a:r>
          </a:p>
        </p:txBody>
      </p:sp>
      <p:sp>
        <p:nvSpPr>
          <p:cNvPr id="13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hotos">
    <p:spTree>
      <p:nvGrpSpPr>
        <p:cNvPr id="1" name=""/>
        <p:cNvGrpSpPr/>
        <p:nvPr/>
      </p:nvGrpSpPr>
      <p:grpSpPr>
        <a:xfrm>
          <a:off x="0" y="0"/>
          <a:ext cx="0" cy="0"/>
          <a:chOff x="0" y="0"/>
          <a:chExt cx="0" cy="0"/>
        </a:xfrm>
      </p:grpSpPr>
      <p:sp>
        <p:nvSpPr>
          <p:cNvPr id="145" name="Bol de salade avec du riz frit, des œufs durs et des baguette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46" name="Bol avec des beignets de saumon, de la salade et du houmo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47" name="Bol de pâtes pappardelle avec du beurre maître d’hôtel, des noisettes grillées et des lamelles de parmesan"/>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4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5" name="bol de salade avec du riz frit, des œufs durs et des baguette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56" name="Numéro de diapositive"/>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ierge">
    <p:spTree>
      <p:nvGrpSpPr>
        <p:cNvPr id="1" name=""/>
        <p:cNvGrpSpPr/>
        <p:nvPr/>
      </p:nvGrpSpPr>
      <p:grpSpPr>
        <a:xfrm>
          <a:off x="0" y="0"/>
          <a:ext cx="0" cy="0"/>
          <a:chOff x="0" y="0"/>
          <a:chExt cx="0" cy="0"/>
        </a:xfrm>
      </p:grpSpPr>
      <p:sp>
        <p:nvSpPr>
          <p:cNvPr id="16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hoto">
    <p:spTree>
      <p:nvGrpSpPr>
        <p:cNvPr id="1" name=""/>
        <p:cNvGrpSpPr/>
        <p:nvPr/>
      </p:nvGrpSpPr>
      <p:grpSpPr>
        <a:xfrm>
          <a:off x="0" y="0"/>
          <a:ext cx="0" cy="0"/>
          <a:chOff x="0" y="0"/>
          <a:chExt cx="0" cy="0"/>
        </a:xfrm>
      </p:grpSpPr>
      <p:sp>
        <p:nvSpPr>
          <p:cNvPr id="22" name="Avocats et citrons vert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3" name="Titre de la présentation"/>
          <p:cNvSpPr txBox="1"/>
          <p:nvPr>
            <p:ph type="title" hasCustomPrompt="1"/>
          </p:nvPr>
        </p:nvSpPr>
        <p:spPr>
          <a:xfrm>
            <a:off x="1206500" y="7124700"/>
            <a:ext cx="21971000" cy="4648200"/>
          </a:xfrm>
          <a:prstGeom prst="rect">
            <a:avLst/>
          </a:prstGeom>
        </p:spPr>
        <p:txBody>
          <a:bodyPr anchor="b"/>
          <a:lstStyle>
            <a:lvl1pPr>
              <a:defRPr spc="-232" sz="11600"/>
            </a:lvl1pPr>
          </a:lstStyle>
          <a:p>
            <a:pPr/>
            <a:r>
              <a:t>Titre de la présentation</a:t>
            </a:r>
          </a:p>
        </p:txBody>
      </p:sp>
      <p:sp>
        <p:nvSpPr>
          <p:cNvPr id="24" name="Auteur et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Auteur et date</a:t>
            </a:r>
          </a:p>
        </p:txBody>
      </p:sp>
      <p:sp>
        <p:nvSpPr>
          <p:cNvPr id="25" name="Texte niveau 1…"/>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Sous-titre de la présentation</a:t>
            </a:r>
          </a:p>
          <a:p>
            <a:pPr lvl="1"/>
            <a:r>
              <a:t/>
            </a:r>
          </a:p>
          <a:p>
            <a:pPr lvl="2"/>
            <a:r>
              <a:t/>
            </a:r>
          </a:p>
          <a:p>
            <a:pPr lvl="3"/>
            <a:r>
              <a:t/>
            </a:r>
          </a:p>
          <a:p>
            <a:pPr lvl="4"/>
            <a:r>
              <a:t/>
            </a:r>
          </a:p>
        </p:txBody>
      </p:sp>
      <p:sp>
        <p:nvSpPr>
          <p:cNvPr id="26"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utre titre et photo">
    <p:spTree>
      <p:nvGrpSpPr>
        <p:cNvPr id="1" name=""/>
        <p:cNvGrpSpPr/>
        <p:nvPr/>
      </p:nvGrpSpPr>
      <p:grpSpPr>
        <a:xfrm>
          <a:off x="0" y="0"/>
          <a:ext cx="0" cy="0"/>
          <a:chOff x="0" y="0"/>
          <a:chExt cx="0" cy="0"/>
        </a:xfrm>
      </p:grpSpPr>
      <p:sp>
        <p:nvSpPr>
          <p:cNvPr id="33" name="Bol avec des beignets de saumon, de la salade et du houmo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4" name="Titre de diapositive"/>
          <p:cNvSpPr txBox="1"/>
          <p:nvPr>
            <p:ph type="title" hasCustomPrompt="1"/>
          </p:nvPr>
        </p:nvSpPr>
        <p:spPr>
          <a:xfrm>
            <a:off x="1206500" y="1270000"/>
            <a:ext cx="9779000" cy="5882273"/>
          </a:xfrm>
          <a:prstGeom prst="rect">
            <a:avLst/>
          </a:prstGeom>
        </p:spPr>
        <p:txBody>
          <a:bodyPr anchor="b"/>
          <a:lstStyle/>
          <a:p>
            <a:pPr/>
            <a:r>
              <a:t>Titre de diapositive</a:t>
            </a:r>
          </a:p>
        </p:txBody>
      </p:sp>
      <p:sp>
        <p:nvSpPr>
          <p:cNvPr id="35" name="Texte niveau 1…"/>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Sous-titre de diapositive</a:t>
            </a:r>
          </a:p>
          <a:p>
            <a:pPr lvl="1"/>
            <a:r>
              <a:t/>
            </a:r>
          </a:p>
          <a:p>
            <a:pPr lvl="2"/>
            <a:r>
              <a:t/>
            </a:r>
          </a:p>
          <a:p>
            <a:pPr lvl="3"/>
            <a:r>
              <a:t/>
            </a:r>
          </a:p>
          <a:p>
            <a:pPr lvl="4"/>
            <a:r>
              <a:t/>
            </a:r>
          </a:p>
        </p:txBody>
      </p:sp>
      <p:sp>
        <p:nvSpPr>
          <p:cNvPr id="36" name="Numéro de diapositive"/>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uces">
    <p:spTree>
      <p:nvGrpSpPr>
        <p:cNvPr id="1" name=""/>
        <p:cNvGrpSpPr/>
        <p:nvPr/>
      </p:nvGrpSpPr>
      <p:grpSpPr>
        <a:xfrm>
          <a:off x="0" y="0"/>
          <a:ext cx="0" cy="0"/>
          <a:chOff x="0" y="0"/>
          <a:chExt cx="0" cy="0"/>
        </a:xfrm>
      </p:grpSpPr>
      <p:sp>
        <p:nvSpPr>
          <p:cNvPr id="43" name="Titre de diapositive"/>
          <p:cNvSpPr txBox="1"/>
          <p:nvPr>
            <p:ph type="title" hasCustomPrompt="1"/>
          </p:nvPr>
        </p:nvSpPr>
        <p:spPr>
          <a:prstGeom prst="rect">
            <a:avLst/>
          </a:prstGeom>
        </p:spPr>
        <p:txBody>
          <a:bodyPr/>
          <a:lstStyle/>
          <a:p>
            <a:pPr/>
            <a:r>
              <a:t>Titre de diapositive</a:t>
            </a:r>
          </a:p>
        </p:txBody>
      </p:sp>
      <p:sp>
        <p:nvSpPr>
          <p:cNvPr id="44" name="Sous-titre de diapositiv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diapositive</a:t>
            </a:r>
          </a:p>
        </p:txBody>
      </p:sp>
      <p:sp>
        <p:nvSpPr>
          <p:cNvPr id="45" name="Texte niveau 1…"/>
          <p:cNvSpPr txBox="1"/>
          <p:nvPr>
            <p:ph type="body" idx="1" hasCustomPrompt="1"/>
          </p:nvPr>
        </p:nvSpPr>
        <p:spPr>
          <a:prstGeom prst="rect">
            <a:avLst/>
          </a:prstGeom>
        </p:spPr>
        <p:txBody>
          <a:bodyPr/>
          <a:lstStyle/>
          <a:p>
            <a:pPr/>
            <a:r>
              <a:t>Texte de puce de diapositive</a:t>
            </a:r>
          </a:p>
          <a:p>
            <a:pPr lvl="1"/>
            <a:r>
              <a:t/>
            </a:r>
          </a:p>
          <a:p>
            <a:pPr lvl="2"/>
            <a:r>
              <a:t/>
            </a:r>
          </a:p>
          <a:p>
            <a:pPr lvl="3"/>
            <a:r>
              <a:t/>
            </a:r>
          </a:p>
          <a:p>
            <a:pPr lvl="4"/>
            <a:r>
              <a:t/>
            </a:r>
          </a:p>
        </p:txBody>
      </p:sp>
      <p:sp>
        <p:nvSpPr>
          <p:cNvPr id="46"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ces">
    <p:spTree>
      <p:nvGrpSpPr>
        <p:cNvPr id="1" name=""/>
        <p:cNvGrpSpPr/>
        <p:nvPr/>
      </p:nvGrpSpPr>
      <p:grpSpPr>
        <a:xfrm>
          <a:off x="0" y="0"/>
          <a:ext cx="0" cy="0"/>
          <a:chOff x="0" y="0"/>
          <a:chExt cx="0" cy="0"/>
        </a:xfrm>
      </p:grpSpPr>
      <p:sp>
        <p:nvSpPr>
          <p:cNvPr id="53" name="Texte niveau 1…"/>
          <p:cNvSpPr txBox="1"/>
          <p:nvPr>
            <p:ph type="body" idx="1" hasCustomPrompt="1"/>
          </p:nvPr>
        </p:nvSpPr>
        <p:spPr>
          <a:prstGeom prst="rect">
            <a:avLst/>
          </a:prstGeom>
        </p:spPr>
        <p:txBody>
          <a:bodyPr numCol="2" spcCol="1098550"/>
          <a:lstStyle/>
          <a:p>
            <a:pPr/>
            <a:r>
              <a:t>Texte de puce de diapositive</a:t>
            </a:r>
          </a:p>
          <a:p>
            <a:pPr lvl="1"/>
            <a:r>
              <a:t/>
            </a:r>
          </a:p>
          <a:p>
            <a:pPr lvl="2"/>
            <a:r>
              <a:t/>
            </a:r>
          </a:p>
          <a:p>
            <a:pPr lvl="3"/>
            <a:r>
              <a:t/>
            </a:r>
          </a:p>
          <a:p>
            <a:pPr lvl="4"/>
            <a:r>
              <a:t/>
            </a:r>
          </a:p>
        </p:txBody>
      </p:sp>
      <p:sp>
        <p:nvSpPr>
          <p:cNvPr id="5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et photo">
    <p:spTree>
      <p:nvGrpSpPr>
        <p:cNvPr id="1" name=""/>
        <p:cNvGrpSpPr/>
        <p:nvPr/>
      </p:nvGrpSpPr>
      <p:grpSpPr>
        <a:xfrm>
          <a:off x="0" y="0"/>
          <a:ext cx="0" cy="0"/>
          <a:chOff x="0" y="0"/>
          <a:chExt cx="0" cy="0"/>
        </a:xfrm>
      </p:grpSpPr>
      <p:sp>
        <p:nvSpPr>
          <p:cNvPr id="61" name="Sous-titre de diapositiv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diapositive</a:t>
            </a:r>
          </a:p>
        </p:txBody>
      </p:sp>
      <p:sp>
        <p:nvSpPr>
          <p:cNvPr id="62" name="Texte niveau 1…"/>
          <p:cNvSpPr txBox="1"/>
          <p:nvPr>
            <p:ph type="body" sz="half" idx="1" hasCustomPrompt="1"/>
          </p:nvPr>
        </p:nvSpPr>
        <p:spPr>
          <a:xfrm>
            <a:off x="1206500" y="4248504"/>
            <a:ext cx="9779000" cy="8256630"/>
          </a:xfrm>
          <a:prstGeom prst="rect">
            <a:avLst/>
          </a:prstGeom>
        </p:spPr>
        <p:txBody>
          <a:bodyPr/>
          <a:lstStyle/>
          <a:p>
            <a:pPr/>
            <a:r>
              <a:t>Texte de puce de diapositive</a:t>
            </a:r>
          </a:p>
          <a:p>
            <a:pPr lvl="1"/>
            <a:r>
              <a:t/>
            </a:r>
          </a:p>
          <a:p>
            <a:pPr lvl="2"/>
            <a:r>
              <a:t/>
            </a:r>
          </a:p>
          <a:p>
            <a:pPr lvl="3"/>
            <a:r>
              <a:t/>
            </a:r>
          </a:p>
          <a:p>
            <a:pPr lvl="4"/>
            <a:r>
              <a:t/>
            </a:r>
          </a:p>
        </p:txBody>
      </p:sp>
      <p:sp>
        <p:nvSpPr>
          <p:cNvPr id="63" name="Bol de pâtes pappardelle avec du beurre maître d’hôtel, des noisettes grillées et des lamelles de parmesan"/>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4" name="Titre de diapositive"/>
          <p:cNvSpPr txBox="1"/>
          <p:nvPr>
            <p:ph type="title" hasCustomPrompt="1"/>
          </p:nvPr>
        </p:nvSpPr>
        <p:spPr>
          <a:xfrm>
            <a:off x="1206500" y="1079500"/>
            <a:ext cx="9779000" cy="1435100"/>
          </a:xfrm>
          <a:prstGeom prst="rect">
            <a:avLst/>
          </a:prstGeom>
        </p:spPr>
        <p:txBody>
          <a:bodyPr/>
          <a:lstStyle/>
          <a:p>
            <a:pPr/>
            <a:r>
              <a:t>Titre de diapositive</a:t>
            </a:r>
          </a:p>
        </p:txBody>
      </p:sp>
      <p:sp>
        <p:nvSpPr>
          <p:cNvPr id="6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petit">
    <p:spTree>
      <p:nvGrpSpPr>
        <p:cNvPr id="1" name=""/>
        <p:cNvGrpSpPr/>
        <p:nvPr/>
      </p:nvGrpSpPr>
      <p:grpSpPr>
        <a:xfrm>
          <a:off x="0" y="0"/>
          <a:ext cx="0" cy="0"/>
          <a:chOff x="0" y="0"/>
          <a:chExt cx="0" cy="0"/>
        </a:xfrm>
      </p:grpSpPr>
      <p:sp>
        <p:nvSpPr>
          <p:cNvPr id="72" name="Sous-titre de diapositiv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diapositive</a:t>
            </a:r>
          </a:p>
        </p:txBody>
      </p:sp>
      <p:sp>
        <p:nvSpPr>
          <p:cNvPr id="73" name="Texte niveau 1…"/>
          <p:cNvSpPr txBox="1"/>
          <p:nvPr>
            <p:ph type="body" sz="half" idx="1" hasCustomPrompt="1"/>
          </p:nvPr>
        </p:nvSpPr>
        <p:spPr>
          <a:xfrm>
            <a:off x="1206500" y="4248504"/>
            <a:ext cx="9779000" cy="8256630"/>
          </a:xfrm>
          <a:prstGeom prst="rect">
            <a:avLst/>
          </a:prstGeom>
        </p:spPr>
        <p:txBody>
          <a:bodyPr/>
          <a:lstStyle/>
          <a:p>
            <a:pPr/>
            <a:r>
              <a:t>Texte de puce de diapositive</a:t>
            </a:r>
          </a:p>
          <a:p>
            <a:pPr lvl="1"/>
            <a:r>
              <a:t/>
            </a:r>
          </a:p>
          <a:p>
            <a:pPr lvl="2"/>
            <a:r>
              <a:t/>
            </a:r>
          </a:p>
          <a:p>
            <a:pPr lvl="3"/>
            <a:r>
              <a:t/>
            </a:r>
          </a:p>
          <a:p>
            <a:pPr lvl="4"/>
            <a:r>
              <a:t/>
            </a:r>
          </a:p>
        </p:txBody>
      </p:sp>
      <p:sp>
        <p:nvSpPr>
          <p:cNvPr id="74" name="Titre de diapositive"/>
          <p:cNvSpPr txBox="1"/>
          <p:nvPr>
            <p:ph type="title" hasCustomPrompt="1"/>
          </p:nvPr>
        </p:nvSpPr>
        <p:spPr>
          <a:xfrm>
            <a:off x="1206500" y="1079500"/>
            <a:ext cx="9779000" cy="1435100"/>
          </a:xfrm>
          <a:prstGeom prst="rect">
            <a:avLst/>
          </a:prstGeom>
        </p:spPr>
        <p:txBody>
          <a:bodyPr/>
          <a:lstStyle/>
          <a:p>
            <a:pPr/>
            <a:r>
              <a:t>Titre de diapositive</a:t>
            </a:r>
          </a:p>
        </p:txBody>
      </p:sp>
      <p:sp>
        <p:nvSpPr>
          <p:cNvPr id="7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grand">
    <p:spTree>
      <p:nvGrpSpPr>
        <p:cNvPr id="1" name=""/>
        <p:cNvGrpSpPr/>
        <p:nvPr/>
      </p:nvGrpSpPr>
      <p:grpSpPr>
        <a:xfrm>
          <a:off x="0" y="0"/>
          <a:ext cx="0" cy="0"/>
          <a:chOff x="0" y="0"/>
          <a:chExt cx="0" cy="0"/>
        </a:xfrm>
      </p:grpSpPr>
      <p:sp>
        <p:nvSpPr>
          <p:cNvPr id="82" name="Sous-titre de diapositiv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Sous-titre de diapositive</a:t>
            </a:r>
          </a:p>
        </p:txBody>
      </p:sp>
      <p:sp>
        <p:nvSpPr>
          <p:cNvPr id="83" name="Texte niveau 1…"/>
          <p:cNvSpPr txBox="1"/>
          <p:nvPr>
            <p:ph type="body" sz="half" idx="1" hasCustomPrompt="1"/>
          </p:nvPr>
        </p:nvSpPr>
        <p:spPr>
          <a:xfrm>
            <a:off x="1206500" y="4248504"/>
            <a:ext cx="9779000" cy="8256630"/>
          </a:xfrm>
          <a:prstGeom prst="rect">
            <a:avLst/>
          </a:prstGeom>
        </p:spPr>
        <p:txBody>
          <a:bodyPr/>
          <a:lstStyle/>
          <a:p>
            <a:pPr/>
            <a:r>
              <a:t>Texte de puce de diapositive</a:t>
            </a:r>
          </a:p>
          <a:p>
            <a:pPr lvl="1"/>
            <a:r>
              <a:t/>
            </a:r>
          </a:p>
          <a:p>
            <a:pPr lvl="2"/>
            <a:r>
              <a:t/>
            </a:r>
          </a:p>
          <a:p>
            <a:pPr lvl="3"/>
            <a:r>
              <a:t/>
            </a:r>
          </a:p>
          <a:p>
            <a:pPr lvl="4"/>
            <a:r>
              <a:t/>
            </a:r>
          </a:p>
        </p:txBody>
      </p:sp>
      <p:sp>
        <p:nvSpPr>
          <p:cNvPr id="84" name="Titre de diapositive"/>
          <p:cNvSpPr txBox="1"/>
          <p:nvPr>
            <p:ph type="title" hasCustomPrompt="1"/>
          </p:nvPr>
        </p:nvSpPr>
        <p:spPr>
          <a:xfrm>
            <a:off x="1206500" y="1079500"/>
            <a:ext cx="9779000" cy="1435100"/>
          </a:xfrm>
          <a:prstGeom prst="rect">
            <a:avLst/>
          </a:prstGeom>
        </p:spPr>
        <p:txBody>
          <a:bodyPr/>
          <a:lstStyle/>
          <a:p>
            <a:pPr/>
            <a:r>
              <a:t>Titre de diapositive</a:t>
            </a:r>
          </a:p>
        </p:txBody>
      </p:sp>
      <p:sp>
        <p:nvSpPr>
          <p:cNvPr id="8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2" name="Titre de section"/>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Titre de section</a:t>
            </a:r>
          </a:p>
        </p:txBody>
      </p:sp>
      <p:sp>
        <p:nvSpPr>
          <p:cNvPr id="93" name="Numéro de diapositive"/>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re de diapositiv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Titre de diapositive</a:t>
            </a:r>
          </a:p>
        </p:txBody>
      </p:sp>
      <p:sp>
        <p:nvSpPr>
          <p:cNvPr id="3" name="Texte niveau 1…"/>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Texte de puce de diapositive</a:t>
            </a:r>
          </a:p>
          <a:p>
            <a:pPr lvl="1"/>
            <a:r>
              <a:t/>
            </a:r>
          </a:p>
          <a:p>
            <a:pPr lvl="2"/>
            <a:r>
              <a:t/>
            </a:r>
          </a:p>
          <a:p>
            <a:pPr lvl="3"/>
            <a:r>
              <a:t/>
            </a:r>
          </a:p>
          <a:p>
            <a:pPr lvl="4"/>
            <a:r>
              <a:t/>
            </a:r>
          </a:p>
        </p:txBody>
      </p:sp>
      <p:sp>
        <p:nvSpPr>
          <p:cNvPr id="4" name="Numéro de diapositive"/>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2.png"/><Relationship Id="rId5"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2" name="video_intro.mp4" descr="video_intro.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54448" y="-25249"/>
            <a:ext cx="24492896" cy="13766498"/>
          </a:xfrm>
          <a:prstGeom prst="rect">
            <a:avLst/>
          </a:prstGeom>
          <a:ln w="12700">
            <a:miter lim="400000"/>
          </a:ln>
        </p:spPr>
      </p:pic>
      <p:sp>
        <p:nvSpPr>
          <p:cNvPr id="173" name="Rectangle"/>
          <p:cNvSpPr/>
          <p:nvPr/>
        </p:nvSpPr>
        <p:spPr>
          <a:xfrm>
            <a:off x="-632251" y="-293005"/>
            <a:ext cx="25082408" cy="14302010"/>
          </a:xfrm>
          <a:prstGeom prst="rect">
            <a:avLst/>
          </a:prstGeom>
          <a:solidFill>
            <a:srgbClr val="000000">
              <a:alpha val="49609"/>
            </a:srgbClr>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p>
        </p:txBody>
      </p:sp>
      <p:sp>
        <p:nvSpPr>
          <p:cNvPr id="174" name="LLM fine-tuné pour l’Analyse de Sentiment…"/>
          <p:cNvSpPr txBox="1"/>
          <p:nvPr/>
        </p:nvSpPr>
        <p:spPr>
          <a:xfrm>
            <a:off x="3073400" y="5553074"/>
            <a:ext cx="18237201" cy="26098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ctr" defTabSz="457200">
              <a:lnSpc>
                <a:spcPct val="150000"/>
              </a:lnSpc>
              <a:spcBef>
                <a:spcPts val="1500"/>
              </a:spcBef>
              <a:defRPr cap="all" sz="6000">
                <a:solidFill>
                  <a:srgbClr val="FFFFFF"/>
                </a:solidFill>
                <a:latin typeface="DIN Bold"/>
                <a:ea typeface="DIN Bold"/>
                <a:cs typeface="DIN Bold"/>
                <a:sym typeface="DIN Bold"/>
              </a:defRPr>
            </a:pPr>
            <a:r>
              <a:t>LLM fine-tuné pour l’Analyse de Sentiment</a:t>
            </a:r>
          </a:p>
          <a:p>
            <a:pPr algn="ctr" defTabSz="457200">
              <a:lnSpc>
                <a:spcPct val="150000"/>
              </a:lnSpc>
              <a:spcBef>
                <a:spcPts val="1500"/>
              </a:spcBef>
              <a:defRPr cap="all" sz="6000">
                <a:solidFill>
                  <a:srgbClr val="FFFFFF"/>
                </a:solidFill>
                <a:latin typeface="DIN Bold"/>
                <a:ea typeface="DIN Bold"/>
                <a:cs typeface="DIN Bold"/>
                <a:sym typeface="DIN Bold"/>
              </a:defRPr>
            </a:pPr>
            <a:r>
              <a:t>et les Réponses Contextuelles</a:t>
            </a:r>
          </a:p>
        </p:txBody>
      </p:sp>
      <p:sp>
        <p:nvSpPr>
          <p:cNvPr id="175" name="29 Juillet 2025  -  Team BAD GETAWAY - Karim Ben Yahia &amp; Léa Mariani"/>
          <p:cNvSpPr txBox="1"/>
          <p:nvPr/>
        </p:nvSpPr>
        <p:spPr>
          <a:xfrm>
            <a:off x="3642890" y="9448800"/>
            <a:ext cx="17098220" cy="558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50000"/>
              </a:lnSpc>
              <a:spcBef>
                <a:spcPts val="1500"/>
              </a:spcBef>
              <a:defRPr sz="3000">
                <a:solidFill>
                  <a:srgbClr val="FFFFFF"/>
                </a:solidFill>
                <a:latin typeface="DIN MediumAlternate"/>
                <a:ea typeface="DIN MediumAlternate"/>
                <a:cs typeface="DIN MediumAlternate"/>
                <a:sym typeface="DIN MediumAlternate"/>
              </a:defRPr>
            </a:lvl1pPr>
          </a:lstStyle>
          <a:p>
            <a:pPr/>
            <a:r>
              <a:t>29 Juillet 2025  -  Team BAD GETAWAY - Karim Ben Yahia &amp; Léa Mariani</a:t>
            </a:r>
          </a:p>
        </p:txBody>
      </p:sp>
      <p:sp>
        <p:nvSpPr>
          <p:cNvPr id="176" name="Ligne"/>
          <p:cNvSpPr/>
          <p:nvPr/>
        </p:nvSpPr>
        <p:spPr>
          <a:xfrm>
            <a:off x="11252072" y="8566150"/>
            <a:ext cx="1879855" cy="0"/>
          </a:xfrm>
          <a:prstGeom prst="line">
            <a:avLst/>
          </a:prstGeom>
          <a:ln w="25400">
            <a:solidFill>
              <a:srgbClr val="FFFFFF"/>
            </a:solidFill>
            <a:miter lim="400000"/>
          </a:ln>
        </p:spPr>
        <p:txBody>
          <a:bodyPr lIns="50800" tIns="50800" rIns="50800" bIns="50800" anchor="ctr"/>
          <a:lstStyle/>
          <a:p>
            <a:pPr/>
          </a:p>
        </p:txBody>
      </p:sp>
      <p:pic>
        <p:nvPicPr>
          <p:cNvPr id="177" name="logo_pstb_white.png" descr="logo_pstb_white.png"/>
          <p:cNvPicPr>
            <a:picLocks noChangeAspect="1"/>
          </p:cNvPicPr>
          <p:nvPr/>
        </p:nvPicPr>
        <p:blipFill>
          <a:blip r:embed="rId5">
            <a:extLst/>
          </a:blip>
          <a:stretch>
            <a:fillRect/>
          </a:stretch>
        </p:blipFill>
        <p:spPr>
          <a:xfrm>
            <a:off x="10069765" y="2587211"/>
            <a:ext cx="4244470" cy="1810578"/>
          </a:xfrm>
          <a:prstGeom prst="rect">
            <a:avLst/>
          </a:prstGeom>
          <a:ln w="12700">
            <a:miter lim="400000"/>
          </a:ln>
        </p:spPr>
      </p:pic>
      <p:sp>
        <p:nvSpPr>
          <p:cNvPr id="178" name="Rectangle"/>
          <p:cNvSpPr/>
          <p:nvPr/>
        </p:nvSpPr>
        <p:spPr>
          <a:xfrm>
            <a:off x="562570" y="711200"/>
            <a:ext cx="23258860" cy="11973322"/>
          </a:xfrm>
          <a:prstGeom prst="rect">
            <a:avLst/>
          </a:prstGeom>
          <a:ln w="25400">
            <a:solidFill>
              <a:srgbClr val="FFFFFF"/>
            </a:solidFill>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0000" fill="hold"/>
                                        <p:tgtEl>
                                          <p:spTgt spid="172"/>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72"/>
                </p:tgtEl>
              </p:cMediaNode>
            </p:video>
            <p:seq concurrent="1" prevAc="none" nextAc="seek">
              <p:cTn id="8" evtFilter="cancelBubble" nodeType="interactiveSeq" restart="whenNotActive" fill="hold">
                <p:stCondLst>
                  <p:cond delay="0" evt="onClick">
                    <p:tgtEl>
                      <p:spTgt spid="172"/>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172"/>
                                        </p:tgtEl>
                                      </p:cBhvr>
                                    </p:cmd>
                                  </p:childTnLst>
                                </p:cTn>
                              </p:par>
                            </p:childTnLst>
                          </p:cTn>
                        </p:par>
                      </p:childTnLst>
                    </p:cTn>
                  </p:par>
                </p:childTnLst>
              </p:cTn>
              <p:nextCondLst>
                <p:cond delay="0" evt="onClick">
                  <p:tgtEl>
                    <p:spTgt spid="17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5. Génération de Réponse Contextuelle Propose une réponse cohérente et adaptée au sentiment et à l’intention. 🔧 Outils : Falcon-7B, transformers, Prompt Engineering, LangChain, PEFT"/>
          <p:cNvSpPr txBox="1"/>
          <p:nvPr/>
        </p:nvSpPr>
        <p:spPr>
          <a:xfrm>
            <a:off x="2500392" y="5667885"/>
            <a:ext cx="19383216" cy="20599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5. Génération de Réponse Contextuelle Propose une réponse cohérente et adaptée au sentiment et à l’intention. 🔧 Outils : Falcon-7B, transformers, Prompt Engineering, LangChain, PEFT</a:t>
            </a:r>
          </a:p>
        </p:txBody>
      </p:sp>
      <p:sp>
        <p:nvSpPr>
          <p:cNvPr id="235"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36"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37"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38"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39" name="Module 5 – Générateur de Réponse Contextuelle…"/>
          <p:cNvSpPr txBox="1"/>
          <p:nvPr/>
        </p:nvSpPr>
        <p:spPr>
          <a:xfrm>
            <a:off x="14164481" y="1792646"/>
            <a:ext cx="10324654" cy="30991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5 – Générateur de Réponse Contextuelle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Modèle</a:t>
            </a:r>
            <a:r>
              <a:t> : Falcon-7B ou LLaMA, avec prompt dynamique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Entrée</a:t>
            </a:r>
            <a:r>
              <a:t> : Sentiment + Intention + Thème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Sortie</a:t>
            </a:r>
            <a:r>
              <a:t> : Réponse personnalisée, empathique, contextuelle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Contrôle</a:t>
            </a:r>
            <a:r>
              <a:t> : On évite les réponses génériques avec des règles + prompt templates</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6. Score de Pertinence et Filtrage Valide que la réponse est alignée avec le message d’origine. 🔧 Outils : Sentence Transformers, cosine_similarity, faiss, règles de filtrage"/>
          <p:cNvSpPr txBox="1"/>
          <p:nvPr/>
        </p:nvSpPr>
        <p:spPr>
          <a:xfrm>
            <a:off x="2500392" y="6008034"/>
            <a:ext cx="19383216" cy="1379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6. Score de Pertinence et Filtrage Valide que la réponse est alignée avec le message d’origine. 🔧 Outils : Sentence Transformers, cosine_similarity, faiss, règles de filtrage</a:t>
            </a:r>
          </a:p>
        </p:txBody>
      </p:sp>
      <p:sp>
        <p:nvSpPr>
          <p:cNvPr id="242"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43"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44"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45"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46" name="Module 6 – Score de Pertinence et Filtrage…"/>
          <p:cNvSpPr txBox="1"/>
          <p:nvPr/>
        </p:nvSpPr>
        <p:spPr>
          <a:xfrm>
            <a:off x="14164481" y="1532296"/>
            <a:ext cx="10814745" cy="36198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6 – Score de Pertinence et Filtrage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Objectif</a:t>
            </a:r>
            <a:r>
              <a:t> : Valider que la réponse générée est bien alignée avec le message d’origine</a:t>
            </a:r>
          </a:p>
          <a:p>
            <a:pPr marL="457200" indent="-317500" defTabSz="457200">
              <a:lnSpc>
                <a:spcPct val="100000"/>
              </a:lnSpc>
              <a:spcBef>
                <a:spcPts val="1200"/>
              </a:spcBef>
              <a:buSzPct val="123000"/>
              <a:buFont typeface="Times Roman"/>
              <a:buChar char="•"/>
              <a:defRPr b="1" sz="2400">
                <a:solidFill>
                  <a:srgbClr val="FFFFFF"/>
                </a:solidFill>
                <a:latin typeface="Times Roman"/>
                <a:ea typeface="Times Roman"/>
                <a:cs typeface="Times Roman"/>
                <a:sym typeface="Times Roman"/>
              </a:defRPr>
            </a:pPr>
            <a:r>
              <a:t>Méthode</a:t>
            </a:r>
            <a:r>
              <a:rPr b="0"/>
              <a:t> :</a:t>
            </a:r>
            <a:endParaRPr b="0"/>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Score de similarité sémantique (cosine similarity avec embeddings)</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Rejet des réponses incohérentes ou trop longues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Valeur ajoutée</a:t>
            </a:r>
            <a:r>
              <a:t> : Évite les hallucinations ou les incohérences</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7. Visualisation des Résultats Rend les prédictions et le traitement interprétables en un coup d'œil. 🔧 Outils : matplotlib, seaborn, WordCloud, Plotly"/>
          <p:cNvSpPr txBox="1"/>
          <p:nvPr/>
        </p:nvSpPr>
        <p:spPr>
          <a:xfrm>
            <a:off x="2500392" y="6008034"/>
            <a:ext cx="19383216" cy="1379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7. Visualisation des Résultats Rend les prédictions et le traitement interprétables en un coup d'œil. 🔧 Outils : matplotlib, seaborn, WordCloud, Plotly</a:t>
            </a:r>
          </a:p>
        </p:txBody>
      </p:sp>
      <p:sp>
        <p:nvSpPr>
          <p:cNvPr id="249"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50"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51"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52"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53" name="Module 7 – Visualisation des Résultats…"/>
          <p:cNvSpPr txBox="1"/>
          <p:nvPr/>
        </p:nvSpPr>
        <p:spPr>
          <a:xfrm>
            <a:off x="14164481" y="1271946"/>
            <a:ext cx="8400455" cy="41405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7 – Visualisation des Résultats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Techno</a:t>
            </a:r>
            <a:r>
              <a:t> : Matplotlib, seaborn, WordCloud</a:t>
            </a:r>
          </a:p>
          <a:p>
            <a:pPr marL="457200" indent="-317500" defTabSz="457200">
              <a:lnSpc>
                <a:spcPct val="100000"/>
              </a:lnSpc>
              <a:spcBef>
                <a:spcPts val="1200"/>
              </a:spcBef>
              <a:buSzPct val="123000"/>
              <a:buFont typeface="Times Roman"/>
              <a:buChar char="•"/>
              <a:defRPr b="1" sz="2400">
                <a:solidFill>
                  <a:srgbClr val="FFFFFF"/>
                </a:solidFill>
                <a:latin typeface="Times Roman"/>
                <a:ea typeface="Times Roman"/>
                <a:cs typeface="Times Roman"/>
                <a:sym typeface="Times Roman"/>
              </a:defRPr>
            </a:pPr>
            <a:r>
              <a:t>Affichage</a:t>
            </a:r>
            <a:r>
              <a:rPr b="0"/>
              <a:t> :</a:t>
            </a:r>
            <a:endParaRPr b="0"/>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Sentiment global</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Répartition des intentions</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Nuage de mots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Utilité</a:t>
            </a:r>
            <a:r>
              <a:t> : Aide à interpréter rapidement un ensemble de messages</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8. Interface &amp; Démo Utilisateur Permet de tester le système de bout en bout via une interface simple. 🔧 Outils : Jupyter Notebook, Gradio, ou Streamlit (optionnel), IPython.display"/>
          <p:cNvSpPr txBox="1"/>
          <p:nvPr/>
        </p:nvSpPr>
        <p:spPr>
          <a:xfrm>
            <a:off x="2500392" y="5667885"/>
            <a:ext cx="19383216" cy="20599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8. Interface &amp; Démo Utilisateur Permet de tester le système de bout en bout via une interface simple. 🔧 Outils : Jupyter Notebook, Gradio, ou Streamlit (optionnel), IPython.display</a:t>
            </a:r>
          </a:p>
        </p:txBody>
      </p:sp>
      <p:sp>
        <p:nvSpPr>
          <p:cNvPr id="256"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57"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58"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59"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60" name="Module 8 – Interface &amp; Démo Utilisateur…"/>
          <p:cNvSpPr txBox="1"/>
          <p:nvPr/>
        </p:nvSpPr>
        <p:spPr>
          <a:xfrm>
            <a:off x="14164481" y="1271946"/>
            <a:ext cx="8804375" cy="41405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8 – Interface &amp; Démo Utilisateur</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Interface simplifiée</a:t>
            </a:r>
            <a:r>
              <a:t> en local ou via notebook</a:t>
            </a:r>
          </a:p>
          <a:p>
            <a:pPr marL="457200" indent="-317500" defTabSz="457200">
              <a:lnSpc>
                <a:spcPct val="100000"/>
              </a:lnSpc>
              <a:spcBef>
                <a:spcPts val="1200"/>
              </a:spcBef>
              <a:buSzPct val="123000"/>
              <a:buFont typeface="Times Roman"/>
              <a:buChar char="•"/>
              <a:defRPr b="1" sz="2400">
                <a:solidFill>
                  <a:srgbClr val="FFFFFF"/>
                </a:solidFill>
                <a:latin typeface="Times Roman"/>
                <a:ea typeface="Times Roman"/>
                <a:cs typeface="Times Roman"/>
                <a:sym typeface="Times Roman"/>
              </a:defRPr>
            </a:pPr>
            <a:r>
              <a:t>Fonctions</a:t>
            </a:r>
            <a:r>
              <a:rPr b="0"/>
              <a:t> :</a:t>
            </a:r>
            <a:endParaRPr b="0"/>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Entrée texte manuelle ou batch</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Affichage des prédictions + réponse générée</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Visualisation en live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Vision</a:t>
            </a:r>
            <a:r>
              <a:t> : Permettre à un non-technicien de tester le pipeline complet</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Texte brut…"/>
          <p:cNvSpPr txBox="1"/>
          <p:nvPr/>
        </p:nvSpPr>
        <p:spPr>
          <a:xfrm>
            <a:off x="2500392" y="2658923"/>
            <a:ext cx="19383216" cy="807787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Texte brut</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   ↓</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Prétraitement (Module 1)</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   ↓</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Sentiment (Module 2) + Contexte (Module 3)</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   ↓</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Génération de réponse (Module 4)</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   ↓</a:t>
            </a:r>
            <a:endParaRPr>
              <a:latin typeface="DIN BoldAlternate"/>
              <a:ea typeface="DIN BoldAlternate"/>
              <a:cs typeface="DIN BoldAlternate"/>
              <a:sym typeface="DIN BoldAlternate"/>
            </a:endParaRPr>
          </a:p>
          <a:p>
            <a:pPr defTabSz="457200">
              <a:lnSpc>
                <a:spcPct val="120000"/>
              </a:lnSpc>
              <a:spcBef>
                <a:spcPts val="1200"/>
              </a:spcBef>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Visualisation (Module 5)</a:t>
            </a:r>
            <a:endParaRPr>
              <a:latin typeface="DIN BoldAlternate"/>
              <a:ea typeface="DIN BoldAlternate"/>
              <a:cs typeface="DIN BoldAlternate"/>
              <a:sym typeface="DIN BoldAlternate"/>
            </a:endParaRPr>
          </a:p>
        </p:txBody>
      </p:sp>
      <p:sp>
        <p:nvSpPr>
          <p:cNvPr id="263"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64"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65"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66" name="FLOWCHART"/>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FLOWCHART</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69" name="Ligne"/>
          <p:cNvSpPr/>
          <p:nvPr/>
        </p:nvSpPr>
        <p:spPr>
          <a:xfrm>
            <a:off x="11252072" y="7131050"/>
            <a:ext cx="1879855" cy="0"/>
          </a:xfrm>
          <a:prstGeom prst="line">
            <a:avLst/>
          </a:prstGeom>
          <a:ln w="25400">
            <a:solidFill>
              <a:srgbClr val="FFFFFF"/>
            </a:solidFill>
            <a:miter lim="400000"/>
          </a:ln>
        </p:spPr>
        <p:txBody>
          <a:bodyPr lIns="50800" tIns="50800" rIns="50800" bIns="50800" anchor="ctr"/>
          <a:lstStyle/>
          <a:p>
            <a:pPr/>
          </a:p>
        </p:txBody>
      </p:sp>
      <p:pic>
        <p:nvPicPr>
          <p:cNvPr id="270"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71" name="DÉMO"/>
          <p:cNvSpPr txBox="1"/>
          <p:nvPr/>
        </p:nvSpPr>
        <p:spPr>
          <a:xfrm>
            <a:off x="2237258" y="8485915"/>
            <a:ext cx="19909484" cy="85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00000"/>
              </a:lnSpc>
              <a:spcBef>
                <a:spcPts val="1200"/>
              </a:spcBef>
              <a:defRPr>
                <a:solidFill>
                  <a:srgbClr val="FFFFFF"/>
                </a:solidFill>
                <a:latin typeface="DIN Bold"/>
                <a:ea typeface="DIN Bold"/>
                <a:cs typeface="DIN Bold"/>
                <a:sym typeface="DIN Bold"/>
              </a:defRPr>
            </a:lvl1pPr>
          </a:lstStyle>
          <a:p>
            <a:pPr/>
            <a:r>
              <a:t>DÉMO</a:t>
            </a:r>
          </a:p>
        </p:txBody>
      </p:sp>
      <p:sp>
        <p:nvSpPr>
          <p:cNvPr id="272" name="Démo"/>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Démo</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75" name="Ligne"/>
          <p:cNvSpPr/>
          <p:nvPr/>
        </p:nvSpPr>
        <p:spPr>
          <a:xfrm>
            <a:off x="11252072" y="1346199"/>
            <a:ext cx="1879855" cy="1"/>
          </a:xfrm>
          <a:prstGeom prst="line">
            <a:avLst/>
          </a:prstGeom>
          <a:ln w="25400">
            <a:solidFill>
              <a:srgbClr val="FFFFFF"/>
            </a:solidFill>
            <a:miter lim="400000"/>
          </a:ln>
        </p:spPr>
        <p:txBody>
          <a:bodyPr lIns="50800" tIns="50800" rIns="50800" bIns="50800" anchor="ctr"/>
          <a:lstStyle/>
          <a:p>
            <a:pPr/>
          </a:p>
        </p:txBody>
      </p:sp>
      <p:pic>
        <p:nvPicPr>
          <p:cNvPr id="276"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77" name="Ce projet offre un pipeline IA modulaire pour analyser les sentiments climatiques, combinant prétraitement automatisé, fine-tuning léger, visualisation, génération de réponses et interface interactive. Facilement déployable via Streamlit, il répond aux d"/>
          <p:cNvSpPr txBox="1"/>
          <p:nvPr/>
        </p:nvSpPr>
        <p:spPr>
          <a:xfrm>
            <a:off x="2237258" y="3462536"/>
            <a:ext cx="19909484" cy="64706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50000"/>
              </a:lnSpc>
              <a:spcBef>
                <a:spcPts val="1200"/>
              </a:spcBef>
              <a:defRPr>
                <a:solidFill>
                  <a:srgbClr val="FFFFFF"/>
                </a:solidFill>
                <a:latin typeface="DIN Bold"/>
                <a:ea typeface="DIN Bold"/>
                <a:cs typeface="DIN Bold"/>
                <a:sym typeface="DIN Bold"/>
              </a:defRPr>
            </a:lvl1pPr>
          </a:lstStyle>
          <a:p>
            <a:pPr/>
            <a:r>
              <a:t>Ce projet offre un pipeline IA modulaire pour analyser les sentiments climatiques, combinant prétraitement automatisé, fine-tuning léger, visualisation, génération de réponses et interface interactive. Facilement déployable via Streamlit, il répond aux défis de données hétérogènes et d’interprétabilité grâce à des choix techniques efficaces comme LoRA, PEFT et embeddings.</a:t>
            </a:r>
          </a:p>
        </p:txBody>
      </p:sp>
      <p:sp>
        <p:nvSpPr>
          <p:cNvPr id="278" name="Conclusion"/>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Conclusion</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81" name="Ligne"/>
          <p:cNvSpPr/>
          <p:nvPr/>
        </p:nvSpPr>
        <p:spPr>
          <a:xfrm>
            <a:off x="11252072" y="1346200"/>
            <a:ext cx="1879855" cy="0"/>
          </a:xfrm>
          <a:prstGeom prst="line">
            <a:avLst/>
          </a:prstGeom>
          <a:ln w="25400">
            <a:solidFill>
              <a:srgbClr val="FFFFFF"/>
            </a:solidFill>
            <a:miter lim="400000"/>
          </a:ln>
        </p:spPr>
        <p:txBody>
          <a:bodyPr lIns="50800" tIns="50800" rIns="50800" bIns="50800" anchor="ctr"/>
          <a:lstStyle/>
          <a:p>
            <a:pPr/>
          </a:p>
        </p:txBody>
      </p:sp>
      <p:pic>
        <p:nvPicPr>
          <p:cNvPr id="282"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83" name="Ce projet permet aux professionnels de la communication, de la veille ou de la RSE de mieux comprendre les perceptions liées au climat en exploitant automatiquement les émotions, intentions et thématiques exprimées dans les discours en ligne."/>
          <p:cNvSpPr txBox="1"/>
          <p:nvPr/>
        </p:nvSpPr>
        <p:spPr>
          <a:xfrm>
            <a:off x="2237258" y="4586485"/>
            <a:ext cx="19909484" cy="422275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50000"/>
              </a:lnSpc>
              <a:spcBef>
                <a:spcPts val="1200"/>
              </a:spcBef>
              <a:defRPr>
                <a:solidFill>
                  <a:srgbClr val="FFFFFF"/>
                </a:solidFill>
                <a:latin typeface="DIN Bold"/>
                <a:ea typeface="DIN Bold"/>
                <a:cs typeface="DIN Bold"/>
                <a:sym typeface="DIN Bold"/>
              </a:defRPr>
            </a:lvl1pPr>
          </a:lstStyle>
          <a:p>
            <a:pPr/>
            <a:r>
              <a:t>Ce projet permet aux professionnels de la communication, de la veille ou de la RSE de mieux comprendre les perceptions liées au climat en exploitant automatiquement les émotions, intentions et thématiques exprimées dans les discours en ligne.</a:t>
            </a:r>
          </a:p>
        </p:txBody>
      </p:sp>
      <p:sp>
        <p:nvSpPr>
          <p:cNvPr id="284" name="Conclusion"/>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Conclusion</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Et si demain, ces outils devenaient des assistants de décision pour la transition écologique, jusqu’où pourrions-nous aller collectivement ?"/>
          <p:cNvSpPr txBox="1"/>
          <p:nvPr/>
        </p:nvSpPr>
        <p:spPr>
          <a:xfrm>
            <a:off x="2371719" y="6304776"/>
            <a:ext cx="19640561" cy="1244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50000"/>
              </a:lnSpc>
              <a:spcBef>
                <a:spcPts val="1500"/>
              </a:spcBef>
              <a:defRPr cap="all" sz="3000">
                <a:solidFill>
                  <a:srgbClr val="FFFFFF"/>
                </a:solidFill>
                <a:latin typeface="DIN Bold"/>
                <a:ea typeface="DIN Bold"/>
                <a:cs typeface="DIN Bold"/>
                <a:sym typeface="DIN Bold"/>
              </a:defRPr>
            </a:lvl1pPr>
          </a:lstStyle>
          <a:p>
            <a:pPr/>
            <a:r>
              <a:t>Et si demain, ces outils devenaient des assistants de décision pour la transition écologique, jusqu’où pourrions-nous aller collectivement ?</a:t>
            </a:r>
          </a:p>
        </p:txBody>
      </p:sp>
      <p:sp>
        <p:nvSpPr>
          <p:cNvPr id="287" name="Ligne"/>
          <p:cNvSpPr/>
          <p:nvPr/>
        </p:nvSpPr>
        <p:spPr>
          <a:xfrm>
            <a:off x="11252072" y="8635226"/>
            <a:ext cx="1879855" cy="1"/>
          </a:xfrm>
          <a:prstGeom prst="line">
            <a:avLst/>
          </a:prstGeom>
          <a:ln w="25400">
            <a:solidFill>
              <a:srgbClr val="FFFFFF"/>
            </a:solidFill>
            <a:miter lim="400000"/>
          </a:ln>
        </p:spPr>
        <p:txBody>
          <a:bodyPr lIns="50800" tIns="50800" rIns="50800" bIns="50800" anchor="ctr"/>
          <a:lstStyle/>
          <a:p>
            <a:pPr/>
          </a:p>
        </p:txBody>
      </p:sp>
      <p:pic>
        <p:nvPicPr>
          <p:cNvPr id="288" name="logo_pstb_white.png" descr="logo_pstb_white.png"/>
          <p:cNvPicPr>
            <a:picLocks noChangeAspect="1"/>
          </p:cNvPicPr>
          <p:nvPr/>
        </p:nvPicPr>
        <p:blipFill>
          <a:blip r:embed="rId2">
            <a:extLst/>
          </a:blip>
          <a:stretch>
            <a:fillRect/>
          </a:stretch>
        </p:blipFill>
        <p:spPr>
          <a:xfrm>
            <a:off x="10069765" y="2587211"/>
            <a:ext cx="4244470" cy="1810578"/>
          </a:xfrm>
          <a:prstGeom prst="rect">
            <a:avLst/>
          </a:prstGeom>
          <a:ln w="12700">
            <a:miter lim="400000"/>
          </a:ln>
        </p:spPr>
      </p:pic>
      <p:pic>
        <p:nvPicPr>
          <p:cNvPr id="289"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90" name="Merci ! À vos questions"/>
          <p:cNvSpPr txBox="1"/>
          <p:nvPr/>
        </p:nvSpPr>
        <p:spPr>
          <a:xfrm>
            <a:off x="2940073" y="9853391"/>
            <a:ext cx="18503853" cy="850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00000"/>
              </a:lnSpc>
              <a:spcBef>
                <a:spcPts val="1200"/>
              </a:spcBef>
              <a:defRPr>
                <a:solidFill>
                  <a:srgbClr val="FFFFFF"/>
                </a:solidFill>
                <a:latin typeface="DIN Bold"/>
                <a:ea typeface="DIN Bold"/>
                <a:cs typeface="DIN Bold"/>
                <a:sym typeface="DIN Bold"/>
              </a:defRPr>
            </a:lvl1pPr>
          </a:lstStyle>
          <a:p>
            <a:pPr/>
            <a:r>
              <a:t>Merci ! À vos questions</a:t>
            </a:r>
          </a:p>
        </p:txBody>
      </p:sp>
      <p:sp>
        <p:nvSpPr>
          <p:cNvPr id="291"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Les entreprises croulent sous les messages clients (réseaux sociaux, forums, emails). Pourtant, elles peinent à capter rapidement le sentiment et à produire une réponse contextualisée."/>
          <p:cNvSpPr txBox="1"/>
          <p:nvPr/>
        </p:nvSpPr>
        <p:spPr>
          <a:xfrm>
            <a:off x="2500392" y="5003124"/>
            <a:ext cx="19383216" cy="122021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ctr" defTabSz="457200">
              <a:lnSpc>
                <a:spcPct val="100000"/>
              </a:lnSpc>
              <a:spcBef>
                <a:spcPts val="1200"/>
              </a:spcBef>
              <a:defRPr sz="3600">
                <a:solidFill>
                  <a:srgbClr val="FFFFFF"/>
                </a:solidFill>
                <a:latin typeface="DIN LightAlternate"/>
                <a:ea typeface="DIN LightAlternate"/>
                <a:cs typeface="DIN LightAlternate"/>
                <a:sym typeface="DIN LightAlternate"/>
              </a:defRPr>
            </a:pPr>
            <a:r>
              <a:t>Les entreprises croulent sous les messages clients (réseaux sociaux, forums, emails). Pourtant, elles peinent à capter rapidement le </a:t>
            </a:r>
            <a:r>
              <a:rPr>
                <a:latin typeface="DIN Bold"/>
                <a:ea typeface="DIN Bold"/>
                <a:cs typeface="DIN Bold"/>
                <a:sym typeface="DIN Bold"/>
              </a:rPr>
              <a:t>sentiment</a:t>
            </a:r>
            <a:r>
              <a:t> et à produire une </a:t>
            </a:r>
            <a:r>
              <a:rPr>
                <a:latin typeface="DIN Bold"/>
                <a:ea typeface="DIN Bold"/>
                <a:cs typeface="DIN Bold"/>
                <a:sym typeface="DIN Bold"/>
              </a:rPr>
              <a:t>réponse contextualisée</a:t>
            </a:r>
            <a:r>
              <a:t>.</a:t>
            </a:r>
          </a:p>
        </p:txBody>
      </p:sp>
      <p:sp>
        <p:nvSpPr>
          <p:cNvPr id="181"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182" name="Ligne"/>
          <p:cNvSpPr/>
          <p:nvPr/>
        </p:nvSpPr>
        <p:spPr>
          <a:xfrm>
            <a:off x="11252072" y="7131050"/>
            <a:ext cx="1879855" cy="0"/>
          </a:xfrm>
          <a:prstGeom prst="line">
            <a:avLst/>
          </a:prstGeom>
          <a:ln w="25400">
            <a:solidFill>
              <a:srgbClr val="FFFFFF"/>
            </a:solidFill>
            <a:miter lim="400000"/>
          </a:ln>
        </p:spPr>
        <p:txBody>
          <a:bodyPr lIns="50800" tIns="50800" rIns="50800" bIns="50800" anchor="ctr"/>
          <a:lstStyle/>
          <a:p>
            <a:pPr/>
          </a:p>
        </p:txBody>
      </p:sp>
      <p:pic>
        <p:nvPicPr>
          <p:cNvPr id="183"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184" name="L’objectif est de construire un pipeline modulaire capable de faire les deux, en s’appuyant sur des modèles de langage fine-tunés."/>
          <p:cNvSpPr txBox="1"/>
          <p:nvPr/>
        </p:nvSpPr>
        <p:spPr>
          <a:xfrm>
            <a:off x="2237258" y="8111265"/>
            <a:ext cx="19909484" cy="1600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00000"/>
              </a:lnSpc>
              <a:spcBef>
                <a:spcPts val="1200"/>
              </a:spcBef>
              <a:defRPr>
                <a:solidFill>
                  <a:srgbClr val="FFFFFF"/>
                </a:solidFill>
                <a:latin typeface="DIN Bold"/>
                <a:ea typeface="DIN Bold"/>
                <a:cs typeface="DIN Bold"/>
                <a:sym typeface="DIN Bold"/>
              </a:defRPr>
            </a:lvl1pPr>
          </a:lstStyle>
          <a:p>
            <a:pPr/>
            <a:r>
              <a:t>L’objectif est de construire un pipeline modulaire capable de faire les deux, en s’appuyant sur des modèles de langage fine-tunés.</a:t>
            </a:r>
          </a:p>
        </p:txBody>
      </p:sp>
      <p:sp>
        <p:nvSpPr>
          <p:cNvPr id="185" name="problématique et Objectif"/>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problématique et Objectif</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Lors du premier hackathon, on a pris de la hauteur pour capter les grandes tendances autour du climat. Cette fois, on zoome : on entre dans le détail des émotions, des intentions, et des réponses possibles…"/>
          <p:cNvSpPr txBox="1"/>
          <p:nvPr/>
        </p:nvSpPr>
        <p:spPr>
          <a:xfrm>
            <a:off x="3642890" y="4743282"/>
            <a:ext cx="17098220" cy="173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00000"/>
              </a:lnSpc>
              <a:spcBef>
                <a:spcPts val="1200"/>
              </a:spcBef>
              <a:defRPr sz="3600">
                <a:solidFill>
                  <a:srgbClr val="FFFFFF"/>
                </a:solidFill>
                <a:latin typeface="DIN LightAlternate"/>
                <a:ea typeface="DIN LightAlternate"/>
                <a:cs typeface="DIN LightAlternate"/>
                <a:sym typeface="DIN LightAlternate"/>
              </a:defRPr>
            </a:lvl1pPr>
          </a:lstStyle>
          <a:p>
            <a:pPr/>
            <a:r>
              <a:t>Lors du premier hackathon, on a pris de la hauteur pour capter les grandes tendances autour du climat. Cette fois, on zoome : on entre dans le détail des émotions, des intentions, et des réponses possibles…</a:t>
            </a:r>
          </a:p>
        </p:txBody>
      </p:sp>
      <p:sp>
        <p:nvSpPr>
          <p:cNvPr id="188"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189" name="Ligne"/>
          <p:cNvSpPr/>
          <p:nvPr/>
        </p:nvSpPr>
        <p:spPr>
          <a:xfrm>
            <a:off x="11252072" y="7131050"/>
            <a:ext cx="1879855" cy="0"/>
          </a:xfrm>
          <a:prstGeom prst="line">
            <a:avLst/>
          </a:prstGeom>
          <a:ln w="25400">
            <a:solidFill>
              <a:srgbClr val="FFFFFF"/>
            </a:solidFill>
            <a:miter lim="400000"/>
          </a:ln>
        </p:spPr>
        <p:txBody>
          <a:bodyPr lIns="50800" tIns="50800" rIns="50800" bIns="50800" anchor="ctr"/>
          <a:lstStyle/>
          <a:p>
            <a:pPr/>
          </a:p>
        </p:txBody>
      </p:sp>
      <p:pic>
        <p:nvPicPr>
          <p:cNvPr id="190"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191" name="…pour passer de l’analyse à l’action !"/>
          <p:cNvSpPr txBox="1"/>
          <p:nvPr/>
        </p:nvSpPr>
        <p:spPr>
          <a:xfrm>
            <a:off x="2237258" y="8301765"/>
            <a:ext cx="19909484" cy="1219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ctr" defTabSz="457200">
              <a:lnSpc>
                <a:spcPct val="100000"/>
              </a:lnSpc>
              <a:spcBef>
                <a:spcPts val="1200"/>
              </a:spcBef>
              <a:defRPr sz="7200">
                <a:solidFill>
                  <a:srgbClr val="FFFFFF"/>
                </a:solidFill>
                <a:latin typeface="DIN Bold"/>
                <a:ea typeface="DIN Bold"/>
                <a:cs typeface="DIN Bold"/>
                <a:sym typeface="DIN Bold"/>
              </a:defRPr>
            </a:lvl1pPr>
          </a:lstStyle>
          <a:p>
            <a:pPr/>
            <a:r>
              <a:t>…pour passer de l’analyse à l’action !</a:t>
            </a:r>
          </a:p>
        </p:txBody>
      </p:sp>
      <p:sp>
        <p:nvSpPr>
          <p:cNvPr id="192" name="Suite logique"/>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Suite logique</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Comprendre des textes courts et ambigus…"/>
          <p:cNvSpPr txBox="1"/>
          <p:nvPr/>
        </p:nvSpPr>
        <p:spPr>
          <a:xfrm>
            <a:off x="2500392" y="5162430"/>
            <a:ext cx="19383216" cy="30708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t>Comprendre des textes courts et ambigus</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t>Gérer l’ironie, les émojis, les fautes</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t>Générer des réponses pertinentes, personnalisées, et instantanées</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t>Combiner classification et génération dans un même pipeline fluide</a:t>
            </a:r>
          </a:p>
        </p:txBody>
      </p:sp>
      <p:sp>
        <p:nvSpPr>
          <p:cNvPr id="195"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196"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197"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198" name="Défis clé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Défis clés</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Prétraitement : nettoie et normalise le texte…"/>
          <p:cNvSpPr txBox="1"/>
          <p:nvPr/>
        </p:nvSpPr>
        <p:spPr>
          <a:xfrm>
            <a:off x="2500392" y="3422835"/>
            <a:ext cx="19383216" cy="65500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Prétraitement</a:t>
            </a:r>
            <a:r>
              <a:t> : nettoie et normalise le texte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Sentiment</a:t>
            </a:r>
            <a:r>
              <a:t> : détecte l’émotion du message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Thème</a:t>
            </a:r>
            <a:r>
              <a:t> : comprend de quoi parle le message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Intention</a:t>
            </a:r>
            <a:r>
              <a:t> : identifie la nature de la demande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Génération</a:t>
            </a:r>
            <a:r>
              <a:t> : propose une réponse pertinente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Filtrage</a:t>
            </a:r>
            <a:r>
              <a:t> : valide la cohérence de la réponse</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Visualisation</a:t>
            </a:r>
            <a:r>
              <a:t> : rend les prédictions compréhensibles</a:t>
            </a:r>
          </a:p>
          <a:p>
            <a:pPr marL="666750" indent="-666750" defTabSz="457200">
              <a:lnSpc>
                <a:spcPct val="120000"/>
              </a:lnSpc>
              <a:spcBef>
                <a:spcPts val="1200"/>
              </a:spcBef>
              <a:buSzPct val="100000"/>
              <a:buAutoNum type="arabicPeriod" startAt="1"/>
              <a:defRPr sz="3600">
                <a:solidFill>
                  <a:srgbClr val="FFFFFF"/>
                </a:solidFill>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Interface</a:t>
            </a:r>
            <a:r>
              <a:t> : permet de tester tout le système</a:t>
            </a:r>
          </a:p>
        </p:txBody>
      </p:sp>
      <p:sp>
        <p:nvSpPr>
          <p:cNvPr id="201"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02"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03"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04"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Prétraitement Nettoie et normalise le texte brut pour le rendre exploitable par les modèles. 🔧 Outils : NLTK, spaCy, re, emoji, unidecode"/>
          <p:cNvSpPr txBox="1"/>
          <p:nvPr/>
        </p:nvSpPr>
        <p:spPr>
          <a:xfrm>
            <a:off x="2500392" y="6008034"/>
            <a:ext cx="19383216" cy="1379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Prétraitement Nettoie et normalise le texte brut pour le rendre exploitable par les modèles. 🔧 Outils : NLTK, spaCy, re, emoji, unidecode</a:t>
            </a:r>
          </a:p>
        </p:txBody>
      </p:sp>
      <p:sp>
        <p:nvSpPr>
          <p:cNvPr id="207"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08"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09"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10"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11" name="Module 1 – Prétraitement des Données…"/>
          <p:cNvSpPr txBox="1"/>
          <p:nvPr/>
        </p:nvSpPr>
        <p:spPr>
          <a:xfrm>
            <a:off x="14164480" y="1087796"/>
            <a:ext cx="9145936" cy="45088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1 – Prétraitement des Données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Objectif</a:t>
            </a:r>
            <a:r>
              <a:t> : Nettoyer et normaliser le texte en entrée</a:t>
            </a:r>
          </a:p>
          <a:p>
            <a:pPr marL="457200" indent="-317500" defTabSz="457200">
              <a:lnSpc>
                <a:spcPct val="100000"/>
              </a:lnSpc>
              <a:spcBef>
                <a:spcPts val="1200"/>
              </a:spcBef>
              <a:buSzPct val="123000"/>
              <a:buFont typeface="Times Roman"/>
              <a:buChar char="•"/>
              <a:defRPr b="1" sz="2400">
                <a:solidFill>
                  <a:srgbClr val="FFFFFF"/>
                </a:solidFill>
                <a:latin typeface="Times Roman"/>
                <a:ea typeface="Times Roman"/>
                <a:cs typeface="Times Roman"/>
                <a:sym typeface="Times Roman"/>
              </a:defRPr>
            </a:pPr>
            <a:r>
              <a:t>Actions clés</a:t>
            </a:r>
            <a:r>
              <a:rPr b="0"/>
              <a:t> :</a:t>
            </a:r>
            <a:endParaRPr b="0"/>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Suppression des URL, mentions, hashtags</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Gestion des emojis, contractions et fautes</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Tokenisation et lemmatisation</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Pourquoi ?</a:t>
            </a:r>
            <a:br/>
            <a:r>
              <a:t>Pour fournir des entrées propres et standardisées aux modèles de NLP.</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2. Analyse de Sentiment Détecte l’émotion dominante du message (positif, neutre, négatif). 🔧 Outils : RoBERTa, Hugging Face Transformers, sklearn, datasets, pipeline"/>
          <p:cNvSpPr txBox="1"/>
          <p:nvPr/>
        </p:nvSpPr>
        <p:spPr>
          <a:xfrm>
            <a:off x="2500392" y="6008034"/>
            <a:ext cx="19383216" cy="1379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2. Analyse de Sentiment Détecte l’émotion dominante du message (positif, neutre, négatif). 🔧 Outils : RoBERTa, Hugging Face Transformers, sklearn, datasets, pipeline</a:t>
            </a:r>
          </a:p>
        </p:txBody>
      </p:sp>
      <p:sp>
        <p:nvSpPr>
          <p:cNvPr id="214"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15"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16"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17"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18" name="Module 2 – Analyse de Sentiment…"/>
          <p:cNvSpPr txBox="1"/>
          <p:nvPr/>
        </p:nvSpPr>
        <p:spPr>
          <a:xfrm>
            <a:off x="14164481" y="1532296"/>
            <a:ext cx="8120956" cy="36198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2 – Analyse de Sentiment</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Modèle</a:t>
            </a:r>
            <a:r>
              <a:t> : RoBERTa (ou DistilBERT) fine-tuné</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Sortie</a:t>
            </a:r>
            <a:r>
              <a:t> : Sentiment classé en </a:t>
            </a:r>
            <a:r>
              <a:rPr b="1"/>
              <a:t>positif</a:t>
            </a:r>
            <a:r>
              <a:t>, </a:t>
            </a:r>
            <a:r>
              <a:rPr b="1"/>
              <a:t>neutre</a:t>
            </a:r>
            <a:r>
              <a:t>, ou </a:t>
            </a:r>
            <a:r>
              <a:rPr b="1"/>
              <a:t>négatif</a:t>
            </a:r>
          </a:p>
          <a:p>
            <a:pPr marL="457200" indent="-317500" defTabSz="457200">
              <a:lnSpc>
                <a:spcPct val="100000"/>
              </a:lnSpc>
              <a:spcBef>
                <a:spcPts val="1200"/>
              </a:spcBef>
              <a:buSzPct val="123000"/>
              <a:buFont typeface="Times Roman"/>
              <a:buChar char="•"/>
              <a:defRPr b="1" sz="2400">
                <a:solidFill>
                  <a:srgbClr val="FFFFFF"/>
                </a:solidFill>
                <a:latin typeface="Times Roman"/>
                <a:ea typeface="Times Roman"/>
                <a:cs typeface="Times Roman"/>
                <a:sym typeface="Times Roman"/>
              </a:defRPr>
            </a:pPr>
            <a:r>
              <a:t>Spécificité</a:t>
            </a:r>
            <a:r>
              <a:rPr b="0"/>
              <a:t> :</a:t>
            </a:r>
            <a:endParaRPr b="0"/>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Fine-tuning réalisé sur un dataset issu de Reddit et Twitter</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Prise en compte du contexte sémantique, même implicite</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3. Détection de Thème ou Sujet Comprend le contenu principal du message (ex. livraison, produit, service). 🔧 Outils : TF-IDF, LDA (gensim), KMeans, UMAP ou TSNE"/>
          <p:cNvSpPr txBox="1"/>
          <p:nvPr/>
        </p:nvSpPr>
        <p:spPr>
          <a:xfrm>
            <a:off x="2500392" y="6008034"/>
            <a:ext cx="19383216" cy="13796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3. Détection de Thème ou Sujet Comprend le contenu principal du message (ex. livraison, produit, service). 🔧 Outils : TF-IDF, LDA (gensim), KMeans, UMAP ou TSNE</a:t>
            </a:r>
          </a:p>
        </p:txBody>
      </p:sp>
      <p:sp>
        <p:nvSpPr>
          <p:cNvPr id="221"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22"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23"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24"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25" name="Module 3 – Détection de Thème ou Sujet…"/>
          <p:cNvSpPr txBox="1"/>
          <p:nvPr/>
        </p:nvSpPr>
        <p:spPr>
          <a:xfrm>
            <a:off x="14164481" y="2052996"/>
            <a:ext cx="8604201" cy="25784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3 – Détection de Thème ou Sujet</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Approche</a:t>
            </a:r>
            <a:r>
              <a:t> : Topic Modeling (LDA ou KMeans sur embeddings)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But</a:t>
            </a:r>
            <a:r>
              <a:t> : Identifier si le texte parle de service, produit, logistique, etc.</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Intérêt</a:t>
            </a:r>
            <a:r>
              <a:t> : Affiner la réponse en fonction du </a:t>
            </a:r>
            <a:r>
              <a:rPr b="1"/>
              <a:t>contexte métier</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4. Classification de l’Intention Identifie si le message est une plainte, une question, un remerciement, etc. 🔧 Outils : LogisticRegression, SVC, ou transformers fine-tunés, sklearn"/>
          <p:cNvSpPr txBox="1"/>
          <p:nvPr/>
        </p:nvSpPr>
        <p:spPr>
          <a:xfrm>
            <a:off x="2500392" y="5667885"/>
            <a:ext cx="19383216" cy="20599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66750" indent="-666750" defTabSz="457200">
              <a:lnSpc>
                <a:spcPct val="120000"/>
              </a:lnSpc>
              <a:spcBef>
                <a:spcPts val="1200"/>
              </a:spcBef>
              <a:buSzPct val="100000"/>
              <a:buAutoNum type="arabicPeriod" startAt="1"/>
              <a:defRPr sz="3600">
                <a:solidFill>
                  <a:srgbClr val="FFFFFF"/>
                </a:solidFill>
                <a:latin typeface="DIN BoldAlternate"/>
                <a:ea typeface="DIN BoldAlternate"/>
                <a:cs typeface="DIN BoldAlternate"/>
                <a:sym typeface="DIN BoldAlternate"/>
              </a:defRPr>
            </a:lvl1pPr>
          </a:lstStyle>
          <a:p>
            <a:pPr>
              <a:defRPr>
                <a:latin typeface="DIN LightAlternate"/>
                <a:ea typeface="DIN LightAlternate"/>
                <a:cs typeface="DIN LightAlternate"/>
                <a:sym typeface="DIN LightAlternate"/>
              </a:defRPr>
            </a:pPr>
            <a:r>
              <a:rPr>
                <a:latin typeface="DIN BoldAlternate"/>
                <a:ea typeface="DIN BoldAlternate"/>
                <a:cs typeface="DIN BoldAlternate"/>
                <a:sym typeface="DIN BoldAlternate"/>
              </a:rPr>
              <a:t>4. Classification de l’Intention Identifie si le message est une plainte, une question, un remerciement, etc. 🔧 Outils : LogisticRegression, SVC, ou transformers fine-tunés, sklearn</a:t>
            </a:r>
          </a:p>
        </p:txBody>
      </p:sp>
      <p:sp>
        <p:nvSpPr>
          <p:cNvPr id="228" name="29 Juillet 2025  -  Team BAD GETAWAY - Karim Ben Yahia &amp; Léa Mariani"/>
          <p:cNvSpPr txBox="1"/>
          <p:nvPr/>
        </p:nvSpPr>
        <p:spPr>
          <a:xfrm>
            <a:off x="1331490" y="13008306"/>
            <a:ext cx="1709822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sz="1600">
                <a:solidFill>
                  <a:srgbClr val="FFFFFF"/>
                </a:solidFill>
                <a:latin typeface="DIN Light"/>
                <a:ea typeface="DIN Light"/>
                <a:cs typeface="DIN Light"/>
                <a:sym typeface="DIN Light"/>
              </a:defRPr>
            </a:lvl1pPr>
          </a:lstStyle>
          <a:p>
            <a:pPr/>
            <a:r>
              <a:t>29 Juillet 2025  -  Team BAD GETAWAY - Karim Ben Yahia &amp; Léa Mariani</a:t>
            </a:r>
          </a:p>
        </p:txBody>
      </p:sp>
      <p:sp>
        <p:nvSpPr>
          <p:cNvPr id="229" name="Ligne"/>
          <p:cNvSpPr/>
          <p:nvPr/>
        </p:nvSpPr>
        <p:spPr>
          <a:xfrm>
            <a:off x="11252072" y="11332805"/>
            <a:ext cx="1879855" cy="1"/>
          </a:xfrm>
          <a:prstGeom prst="line">
            <a:avLst/>
          </a:prstGeom>
          <a:ln w="25400">
            <a:solidFill>
              <a:srgbClr val="FFFFFF"/>
            </a:solidFill>
            <a:miter lim="400000"/>
          </a:ln>
        </p:spPr>
        <p:txBody>
          <a:bodyPr lIns="50800" tIns="50800" rIns="50800" bIns="50800" anchor="ctr"/>
          <a:lstStyle/>
          <a:p>
            <a:pPr/>
          </a:p>
        </p:txBody>
      </p:sp>
      <p:pic>
        <p:nvPicPr>
          <p:cNvPr id="230" name="logo_pstb_white.png" descr="logo_pstb_white.png"/>
          <p:cNvPicPr>
            <a:picLocks noChangeAspect="1"/>
          </p:cNvPicPr>
          <p:nvPr/>
        </p:nvPicPr>
        <p:blipFill>
          <a:blip r:embed="rId2">
            <a:extLst/>
          </a:blip>
          <a:srcRect l="0" t="0" r="64798" b="0"/>
          <a:stretch>
            <a:fillRect/>
          </a:stretch>
        </p:blipFill>
        <p:spPr>
          <a:xfrm>
            <a:off x="519365" y="12906705"/>
            <a:ext cx="461202" cy="558884"/>
          </a:xfrm>
          <a:prstGeom prst="rect">
            <a:avLst/>
          </a:prstGeom>
          <a:ln w="12700">
            <a:miter lim="400000"/>
          </a:ln>
        </p:spPr>
      </p:pic>
      <p:sp>
        <p:nvSpPr>
          <p:cNvPr id="231" name="8 modules"/>
          <p:cNvSpPr txBox="1"/>
          <p:nvPr/>
        </p:nvSpPr>
        <p:spPr>
          <a:xfrm>
            <a:off x="1102890" y="1111249"/>
            <a:ext cx="17098220" cy="469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defTabSz="457200">
              <a:lnSpc>
                <a:spcPct val="150000"/>
              </a:lnSpc>
              <a:spcBef>
                <a:spcPts val="1500"/>
              </a:spcBef>
              <a:defRPr cap="all" sz="2400">
                <a:solidFill>
                  <a:srgbClr val="FFFFFF"/>
                </a:solidFill>
                <a:latin typeface="DIN Light"/>
                <a:ea typeface="DIN Light"/>
                <a:cs typeface="DIN Light"/>
                <a:sym typeface="DIN Light"/>
              </a:defRPr>
            </a:lvl1pPr>
          </a:lstStyle>
          <a:p>
            <a:pPr/>
            <a:r>
              <a:t>8 modules</a:t>
            </a:r>
          </a:p>
        </p:txBody>
      </p:sp>
      <p:sp>
        <p:nvSpPr>
          <p:cNvPr id="232" name="Module 4 – Classification de l’Intention…"/>
          <p:cNvSpPr txBox="1"/>
          <p:nvPr/>
        </p:nvSpPr>
        <p:spPr>
          <a:xfrm>
            <a:off x="14164481" y="1773596"/>
            <a:ext cx="10728524" cy="31372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1400"/>
              </a:spcBef>
              <a:defRPr b="1" sz="2400">
                <a:solidFill>
                  <a:srgbClr val="FFFFFF"/>
                </a:solidFill>
                <a:latin typeface="Times Roman"/>
                <a:ea typeface="Times Roman"/>
                <a:cs typeface="Times Roman"/>
                <a:sym typeface="Times Roman"/>
              </a:defRPr>
            </a:pPr>
            <a:r>
              <a:t>Module 4 – Classification de l’Intention</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Tâche</a:t>
            </a:r>
            <a:r>
              <a:t> : Identifier l’intention du message :</a:t>
            </a:r>
          </a:p>
          <a:p>
            <a:pPr lvl="1" marL="9144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t>📌 Plainte, ❓ Question, 🙏 Remerciement, ✅ Avis positif, 🔁 Demande d’aide</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Techno</a:t>
            </a:r>
            <a:r>
              <a:t> : Modèle supervisé entraîné sur des catégories explicites</a:t>
            </a:r>
          </a:p>
          <a:p>
            <a:pPr marL="457200" indent="-317500" defTabSz="457200">
              <a:lnSpc>
                <a:spcPct val="100000"/>
              </a:lnSpc>
              <a:spcBef>
                <a:spcPts val="1200"/>
              </a:spcBef>
              <a:buSzPct val="123000"/>
              <a:buFont typeface="Times Roman"/>
              <a:buChar char="•"/>
              <a:defRPr sz="2400">
                <a:solidFill>
                  <a:srgbClr val="FFFFFF"/>
                </a:solidFill>
                <a:latin typeface="Times Roman"/>
                <a:ea typeface="Times Roman"/>
                <a:cs typeface="Times Roman"/>
                <a:sym typeface="Times Roman"/>
              </a:defRPr>
            </a:pPr>
            <a:r>
              <a:rPr b="1"/>
              <a:t>Usage</a:t>
            </a:r>
            <a:r>
              <a:t> : C’est </a:t>
            </a:r>
            <a:r>
              <a:rPr b="1"/>
              <a:t>la brique clé</a:t>
            </a:r>
            <a:r>
              <a:t> pour conditionner le ton de la réponse</a:t>
            </a:r>
          </a:p>
        </p:txBody>
      </p:sp>
    </p:spTree>
  </p:cSld>
  <p:clrMapOvr>
    <a:masterClrMapping/>
  </p:clrMapOvr>
  <mc:AlternateContent xmlns:mc="http://schemas.openxmlformats.org/markup-compatibility/2006">
    <mc:Choice xmlns:p14="http://schemas.microsoft.com/office/powerpoint/2010/main" Requires="p14">
      <p:transition spd="fast" advClick="1" p14:dur="500">
        <p:fade thruBlk="1"/>
      </p:transition>
    </mc:Choice>
    <mc:Fallback>
      <p:transition spd="fast">
        <p:fade/>
      </p:transition>
    </mc:Fallback>
  </mc:AlternateContent>
</p:sld>
</file>

<file path=ppt/theme/theme1.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